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9"/>
  </p:notesMasterIdLst>
  <p:sldIdLst>
    <p:sldId id="278" r:id="rId5"/>
    <p:sldId id="350" r:id="rId6"/>
    <p:sldId id="329" r:id="rId7"/>
    <p:sldId id="339" r:id="rId8"/>
    <p:sldId id="340" r:id="rId9"/>
    <p:sldId id="275" r:id="rId10"/>
    <p:sldId id="341" r:id="rId11"/>
    <p:sldId id="342" r:id="rId12"/>
    <p:sldId id="343" r:id="rId13"/>
    <p:sldId id="345" r:id="rId14"/>
    <p:sldId id="346" r:id="rId15"/>
    <p:sldId id="347" r:id="rId16"/>
    <p:sldId id="349" r:id="rId17"/>
    <p:sldId id="348" r:id="rId18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leitung" id="{97F1E12A-2A8F-4A67-8629-D43770B61A93}">
          <p14:sldIdLst>
            <p14:sldId id="278"/>
            <p14:sldId id="350"/>
            <p14:sldId id="329"/>
            <p14:sldId id="339"/>
            <p14:sldId id="340"/>
            <p14:sldId id="275"/>
            <p14:sldId id="341"/>
            <p14:sldId id="342"/>
            <p14:sldId id="343"/>
            <p14:sldId id="345"/>
            <p14:sldId id="346"/>
            <p14:sldId id="347"/>
            <p14:sldId id="349"/>
            <p14:sldId id="34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647D"/>
    <a:srgbClr val="8CAF82"/>
    <a:srgbClr val="FAC300"/>
    <a:srgbClr val="FAB900"/>
    <a:srgbClr val="FAA500"/>
    <a:srgbClr val="697D91"/>
    <a:srgbClr val="455960"/>
    <a:srgbClr val="4A5B6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9831" autoAdjust="0"/>
  </p:normalViewPr>
  <p:slideViewPr>
    <p:cSldViewPr snapToGrid="0" snapToObjects="1">
      <p:cViewPr>
        <p:scale>
          <a:sx n="100" d="100"/>
          <a:sy n="100" d="100"/>
        </p:scale>
        <p:origin x="-144" y="-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11.06.2025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5939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(mit Bild he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034EF83C-B1FD-49FF-B648-E50C717A417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207875" cy="4449763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C0EE3DD9-895F-4EB2-9E74-C52ABBAEB72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43186" y="317500"/>
            <a:ext cx="2550511" cy="870169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7" name="Abgerundetes Rechteck 6"/>
          <p:cNvSpPr/>
          <p:nvPr/>
        </p:nvSpPr>
        <p:spPr>
          <a:xfrm>
            <a:off x="0" y="4449763"/>
            <a:ext cx="12207238" cy="122237"/>
          </a:xfrm>
          <a:prstGeom prst="rect">
            <a:avLst/>
          </a:prstGeom>
          <a:solidFill>
            <a:srgbClr val="FAC3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88816"/>
            <a:ext cx="9057632" cy="736710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tx2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682539"/>
            <a:ext cx="11306174" cy="51463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C075B3A6-6DCD-467C-B3B9-D845AAA650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6347013"/>
            <a:ext cx="9072563" cy="233081"/>
          </a:xfrm>
        </p:spPr>
        <p:txBody>
          <a:bodyPr/>
          <a:lstStyle>
            <a:lvl1pPr marL="179388" indent="-179388"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Organisationseinheit oder Leistungsbereich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0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249025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BC0020-5A4E-4E7E-8112-8525C911ECC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50850" y="1376363"/>
            <a:ext cx="5508625" cy="40227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4935BA25-EBE1-4D7C-B30F-41097A42AEF3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248400" y="1376362"/>
            <a:ext cx="5508625" cy="40227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617F79C-BB35-4B9B-9765-B5F521C89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0" y="1380415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249025" y="1380415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A08CF5-263A-4947-BB68-C590B7562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39B5EF5-94CD-49C5-82F5-0D240C4018E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0850" y="2168525"/>
            <a:ext cx="5508625" cy="39973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06C6BB0C-191E-4DD9-ADEA-BB9CACAB21C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248400" y="2168524"/>
            <a:ext cx="5508625" cy="39973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326913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200225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F64B01-81C7-4C98-B7AD-930612B79E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54025" y="2168525"/>
            <a:ext cx="3556000" cy="32305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BDB8EE7-F71B-4F3D-AD80-682B656ED27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325938" y="2168525"/>
            <a:ext cx="3557587" cy="32305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3D18D196-860F-4E36-9216-F961856AE49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199438" y="2168525"/>
            <a:ext cx="3557587" cy="32305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6" name="Titel 15">
            <a:extLst>
              <a:ext uri="{FF2B5EF4-FFF2-40B4-BE49-F238E27FC236}">
                <a16:creationId xmlns:a16="http://schemas.microsoft.com/office/drawing/2014/main" id="{592B83A6-5EEE-4354-9E0A-535252DA2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2224" y="1376363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325537" y="1376363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98849" y="1376363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F64B01-81C7-4C98-B7AD-930612B79E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54025" y="2168525"/>
            <a:ext cx="3556000" cy="39973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BDB8EE7-F71B-4F3D-AD80-682B656ED27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325938" y="2168525"/>
            <a:ext cx="3557587" cy="39973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3D18D196-860F-4E36-9216-F961856AE49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199438" y="2168525"/>
            <a:ext cx="3557587" cy="39973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6" name="Titel 15">
            <a:extLst>
              <a:ext uri="{FF2B5EF4-FFF2-40B4-BE49-F238E27FC236}">
                <a16:creationId xmlns:a16="http://schemas.microsoft.com/office/drawing/2014/main" id="{592B83A6-5EEE-4354-9E0A-535252DA2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56242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ah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3329247"/>
            <a:ext cx="11299825" cy="2560319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30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8" name="Untertitel 2">
            <a:extLst>
              <a:ext uri="{FF2B5EF4-FFF2-40B4-BE49-F238E27FC236}">
                <a16:creationId xmlns:a16="http://schemas.microsoft.com/office/drawing/2014/main" id="{2A3D88F4-3C44-416E-8339-A22B29F8DCED}"/>
              </a:ext>
            </a:extLst>
          </p:cNvPr>
          <p:cNvSpPr>
            <a:spLocks noGrp="1"/>
          </p:cNvSpPr>
          <p:nvPr>
            <p:ph type="subTitle" idx="15" hasCustomPrompt="1"/>
          </p:nvPr>
        </p:nvSpPr>
        <p:spPr>
          <a:xfrm>
            <a:off x="315884" y="1201189"/>
            <a:ext cx="11051482" cy="2083797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14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1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453074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57200" y="1097281"/>
            <a:ext cx="11249025" cy="2830484"/>
          </a:xfrm>
          <a:prstGeom prst="rect">
            <a:avLst/>
          </a:prstGeom>
        </p:spPr>
        <p:txBody>
          <a:bodyPr lIns="0" rIns="0" anchor="b" anchorCtr="0"/>
          <a:lstStyle>
            <a:lvl1pPr marL="0" indent="0">
              <a:spcBef>
                <a:spcPts val="0"/>
              </a:spcBef>
              <a:buNone/>
              <a:defRPr sz="3200" b="0" i="0">
                <a:solidFill>
                  <a:srgbClr val="8CAF82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0" indent="0">
              <a:spcBef>
                <a:spcPts val="0"/>
              </a:spcBef>
              <a:buClrTx/>
              <a:buFontTx/>
              <a:buNone/>
              <a:defRPr sz="3200" b="0">
                <a:solidFill>
                  <a:srgbClr val="8CAF82"/>
                </a:solidFill>
                <a:latin typeface="Georgia" panose="02040502050405020303" pitchFamily="18" charset="0"/>
              </a:defRPr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Text</a:t>
            </a:r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8" name="Untertitel 2">
            <a:extLst>
              <a:ext uri="{FF2B5EF4-FFF2-40B4-BE49-F238E27FC236}">
                <a16:creationId xmlns:a16="http://schemas.microsoft.com/office/drawing/2014/main" id="{2A3D88F4-3C44-416E-8339-A22B29F8DCED}"/>
              </a:ext>
            </a:extLst>
          </p:cNvPr>
          <p:cNvSpPr>
            <a:spLocks noGrp="1"/>
          </p:cNvSpPr>
          <p:nvPr>
            <p:ph type="subTitle" idx="15" hasCustomPrompt="1"/>
          </p:nvPr>
        </p:nvSpPr>
        <p:spPr>
          <a:xfrm>
            <a:off x="450850" y="4006734"/>
            <a:ext cx="11255375" cy="156694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Autor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822135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Bilder mit Textfe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4355868"/>
            <a:ext cx="5508000" cy="156279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249025" y="4355868"/>
            <a:ext cx="5508000" cy="156279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D5EC5F02-E049-44D7-AF09-096D83385327}"/>
              </a:ext>
            </a:extLst>
          </p:cNvPr>
          <p:cNvSpPr/>
          <p:nvPr/>
        </p:nvSpPr>
        <p:spPr>
          <a:xfrm>
            <a:off x="456226" y="4106487"/>
            <a:ext cx="5508000" cy="108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2"/>
              </a:solidFill>
            </a:endParaRP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4AE5187A-FFCB-4C33-86A6-D8C2BFFF8B6B}"/>
              </a:ext>
            </a:extLst>
          </p:cNvPr>
          <p:cNvSpPr/>
          <p:nvPr/>
        </p:nvSpPr>
        <p:spPr>
          <a:xfrm>
            <a:off x="6249025" y="4106487"/>
            <a:ext cx="5508000" cy="108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2"/>
              </a:solidFill>
            </a:endParaRPr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13C15971-8AAD-4C4A-872E-B71C36BF02E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6226" y="1438102"/>
            <a:ext cx="5508001" cy="2510443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E2676283-FFF0-4D2B-95AA-9FD33EADC67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49024" y="1438102"/>
            <a:ext cx="5508001" cy="2510443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2F9F81B-D5CF-4B09-990D-01371D91D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85650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ei Bilder mit Textfe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AB50D9A4-4B03-4410-9017-78E09E000AC4}" type="slidenum">
              <a:rPr lang="de-CH" smtClean="0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DEA3E8DD-B869-4872-9E5E-D7638858FB85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456226" y="4355868"/>
            <a:ext cx="3556800" cy="156279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07648B6C-7DD3-4170-9CB8-01C7235079F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200224" y="4355868"/>
            <a:ext cx="3556801" cy="156279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A1D57F0A-2F51-4B66-A590-F3965B06959C}"/>
              </a:ext>
            </a:extLst>
          </p:cNvPr>
          <p:cNvSpPr/>
          <p:nvPr/>
        </p:nvSpPr>
        <p:spPr>
          <a:xfrm>
            <a:off x="456226" y="4106487"/>
            <a:ext cx="3556800" cy="108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8" name="Rechteck: abgerundete Ecken 17">
            <a:extLst>
              <a:ext uri="{FF2B5EF4-FFF2-40B4-BE49-F238E27FC236}">
                <a16:creationId xmlns:a16="http://schemas.microsoft.com/office/drawing/2014/main" id="{0BDF737F-1596-4573-A435-B5BA40D519D9}"/>
              </a:ext>
            </a:extLst>
          </p:cNvPr>
          <p:cNvSpPr/>
          <p:nvPr/>
        </p:nvSpPr>
        <p:spPr>
          <a:xfrm>
            <a:off x="8200224" y="4106487"/>
            <a:ext cx="3556801" cy="108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893442A3-CE33-46C0-A18B-D18C070CBFB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56226" y="1438102"/>
            <a:ext cx="3556801" cy="2510443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0" name="Bildplatzhalter 10">
            <a:extLst>
              <a:ext uri="{FF2B5EF4-FFF2-40B4-BE49-F238E27FC236}">
                <a16:creationId xmlns:a16="http://schemas.microsoft.com/office/drawing/2014/main" id="{51FB2453-80BA-4C27-A3FA-F17223AF5D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200224" y="1438102"/>
            <a:ext cx="3556802" cy="2510443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48C409BF-FC71-4809-A5D6-3038577EA628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4328225" y="4355868"/>
            <a:ext cx="3556801" cy="156279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ECEE718E-8038-4A79-9DDF-AE6210425CB5}"/>
              </a:ext>
            </a:extLst>
          </p:cNvPr>
          <p:cNvSpPr/>
          <p:nvPr/>
        </p:nvSpPr>
        <p:spPr>
          <a:xfrm>
            <a:off x="4328225" y="4106487"/>
            <a:ext cx="3556801" cy="108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3" name="Bildplatzhalter 10">
            <a:extLst>
              <a:ext uri="{FF2B5EF4-FFF2-40B4-BE49-F238E27FC236}">
                <a16:creationId xmlns:a16="http://schemas.microsoft.com/office/drawing/2014/main" id="{0E9B9157-7EB2-4A30-9136-318F7B17B60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28225" y="1438102"/>
            <a:ext cx="3556802" cy="2510443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BE7B7F-778E-4BC6-8EE5-8544E23F9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24715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er Bilder mit Textfe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4350325"/>
            <a:ext cx="2628001" cy="156279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226094" y="4350325"/>
            <a:ext cx="2628000" cy="156279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D5EC5F02-E049-44D7-AF09-096D83385327}"/>
              </a:ext>
            </a:extLst>
          </p:cNvPr>
          <p:cNvSpPr/>
          <p:nvPr/>
        </p:nvSpPr>
        <p:spPr>
          <a:xfrm>
            <a:off x="456226" y="4106487"/>
            <a:ext cx="2628000" cy="108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2"/>
              </a:solidFill>
            </a:endParaRP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4AE5187A-FFCB-4C33-86A6-D8C2BFFF8B6B}"/>
              </a:ext>
            </a:extLst>
          </p:cNvPr>
          <p:cNvSpPr/>
          <p:nvPr/>
        </p:nvSpPr>
        <p:spPr>
          <a:xfrm>
            <a:off x="6226092" y="4106487"/>
            <a:ext cx="2628000" cy="108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2"/>
              </a:solidFill>
            </a:endParaRPr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13C15971-8AAD-4C4A-872E-B71C36BF02E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6227" y="1438101"/>
            <a:ext cx="2628000" cy="2510443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E2676283-FFF0-4D2B-95AA-9FD33EADC67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38093" y="1438101"/>
            <a:ext cx="2628000" cy="2510443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F7D33F10-5DC8-4FC0-91A6-3C8336B8E9D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47160" y="1438101"/>
            <a:ext cx="2628000" cy="2510443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0" name="Bildplatzhalter 10">
            <a:extLst>
              <a:ext uri="{FF2B5EF4-FFF2-40B4-BE49-F238E27FC236}">
                <a16:creationId xmlns:a16="http://schemas.microsoft.com/office/drawing/2014/main" id="{D4053D7F-50D0-44A2-8A3D-6682277C2B3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129025" y="1437975"/>
            <a:ext cx="2628000" cy="2510443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A4E87FF6-93B0-4457-9EA7-254201BB91A8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3341160" y="4350325"/>
            <a:ext cx="2628001" cy="156279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25B3A9CF-ED8F-40AD-9029-91C5177D64B2}"/>
              </a:ext>
            </a:extLst>
          </p:cNvPr>
          <p:cNvSpPr/>
          <p:nvPr/>
        </p:nvSpPr>
        <p:spPr>
          <a:xfrm>
            <a:off x="3341159" y="4106487"/>
            <a:ext cx="2628000" cy="108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2"/>
              </a:solidFill>
            </a:endParaRPr>
          </a:p>
        </p:txBody>
      </p:sp>
      <p:sp>
        <p:nvSpPr>
          <p:cNvPr id="23" name="Textplatzhalter 2">
            <a:extLst>
              <a:ext uri="{FF2B5EF4-FFF2-40B4-BE49-F238E27FC236}">
                <a16:creationId xmlns:a16="http://schemas.microsoft.com/office/drawing/2014/main" id="{FAED3DAD-2180-449E-9F43-9E0A173E19D2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9111026" y="4350199"/>
            <a:ext cx="2628000" cy="156279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96254F82-3306-42A7-9C4D-5A0C7458C1B0}"/>
              </a:ext>
            </a:extLst>
          </p:cNvPr>
          <p:cNvSpPr/>
          <p:nvPr/>
        </p:nvSpPr>
        <p:spPr>
          <a:xfrm>
            <a:off x="9111026" y="4106361"/>
            <a:ext cx="2628000" cy="108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2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50EF4DF-390E-4299-9BA3-7589C2731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75861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(mit Bild 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034EF83C-B1FD-49FF-B648-E50C717A417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207875" cy="4449763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7" name="Abgerundetes Rechteck 6"/>
          <p:cNvSpPr/>
          <p:nvPr/>
        </p:nvSpPr>
        <p:spPr>
          <a:xfrm>
            <a:off x="0" y="4449763"/>
            <a:ext cx="12207238" cy="122237"/>
          </a:xfrm>
          <a:prstGeom prst="rect">
            <a:avLst/>
          </a:prstGeom>
          <a:solidFill>
            <a:srgbClr val="FAC3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88816"/>
            <a:ext cx="9057632" cy="736710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tx2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682539"/>
            <a:ext cx="11306174" cy="51463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C0EE3DD9-895F-4EB2-9E74-C52ABBAEB72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40267" y="317500"/>
            <a:ext cx="2553431" cy="879122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01699D6F-C113-4BC3-8B74-D0FBF5CCB0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6347013"/>
            <a:ext cx="9072563" cy="233081"/>
          </a:xfrm>
        </p:spPr>
        <p:txBody>
          <a:bodyPr/>
          <a:lstStyle>
            <a:lvl1pPr marL="179388" indent="-179388"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Organisationseinheit oder Leistungsbereich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68369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0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(ohne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143027F-7246-4F86-A6AD-7473302EFCE0}"/>
              </a:ext>
            </a:extLst>
          </p:cNvPr>
          <p:cNvSpPr/>
          <p:nvPr/>
        </p:nvSpPr>
        <p:spPr>
          <a:xfrm>
            <a:off x="0" y="0"/>
            <a:ext cx="12207875" cy="5456068"/>
          </a:xfrm>
          <a:prstGeom prst="rect">
            <a:avLst/>
          </a:prstGeom>
          <a:solidFill>
            <a:srgbClr val="FAC3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Abgerundetes Rechteck 6"/>
          <p:cNvSpPr/>
          <p:nvPr/>
        </p:nvSpPr>
        <p:spPr>
          <a:xfrm>
            <a:off x="0" y="5456068"/>
            <a:ext cx="12207238" cy="12223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0850" y="3089309"/>
            <a:ext cx="9057632" cy="736710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0" y="2483032"/>
            <a:ext cx="11306174" cy="5146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647E56EC-23CC-4141-B40F-46996694D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05" y="317500"/>
            <a:ext cx="2557272" cy="879348"/>
          </a:xfrm>
          <a:prstGeom prst="rect">
            <a:avLst/>
          </a:prstGeom>
        </p:spPr>
      </p:pic>
      <p:sp>
        <p:nvSpPr>
          <p:cNvPr id="8" name="Textplatzhalter 7">
            <a:extLst>
              <a:ext uri="{FF2B5EF4-FFF2-40B4-BE49-F238E27FC236}">
                <a16:creationId xmlns:a16="http://schemas.microsoft.com/office/drawing/2014/main" id="{52E70F1A-AD8D-4F8F-9AE2-1A76A8008E0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6347013"/>
            <a:ext cx="9072563" cy="233081"/>
          </a:xfrm>
        </p:spPr>
        <p:txBody>
          <a:bodyPr/>
          <a:lstStyle>
            <a:lvl1pPr marL="179388" indent="-179388"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Organisationseinheit oder Leistungsbereich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79296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0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2 (mit Bild he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034EF83C-B1FD-49FF-B648-E50C717A417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207875" cy="6858000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C0EE3DD9-895F-4EB2-9E74-C52ABBAEB72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40267" y="317500"/>
            <a:ext cx="2553431" cy="879122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15" name="Textplatzhalter 15">
            <a:extLst>
              <a:ext uri="{FF2B5EF4-FFF2-40B4-BE49-F238E27FC236}">
                <a16:creationId xmlns:a16="http://schemas.microsoft.com/office/drawing/2014/main" id="{16E4CDC4-4424-4700-993B-3839864CB1B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0796" y="3182956"/>
            <a:ext cx="9376933" cy="2054969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593344" y="3973698"/>
            <a:ext cx="9057632" cy="862160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tx2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44" y="3352801"/>
            <a:ext cx="9057632" cy="52019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508FCAF1-F20B-4C9B-AE65-F4B72D3CB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3344" y="4889223"/>
            <a:ext cx="9057632" cy="233081"/>
          </a:xfrm>
        </p:spPr>
        <p:txBody>
          <a:bodyPr/>
          <a:lstStyle>
            <a:lvl1pPr marL="179388" indent="-179388"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Organisationseinheit oder Leistungsbereich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296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0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2 (mit Bild 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034EF83C-B1FD-49FF-B648-E50C717A417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207875" cy="6858000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5" name="Textplatzhalter 15">
            <a:extLst>
              <a:ext uri="{FF2B5EF4-FFF2-40B4-BE49-F238E27FC236}">
                <a16:creationId xmlns:a16="http://schemas.microsoft.com/office/drawing/2014/main" id="{16E4CDC4-4424-4700-993B-3839864CB1B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0796" y="3182956"/>
            <a:ext cx="9376933" cy="2054969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593344" y="3973698"/>
            <a:ext cx="9057632" cy="862160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tx2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44" y="3352801"/>
            <a:ext cx="9057632" cy="52019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C0EE3DD9-895F-4EB2-9E74-C52ABBAEB72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40267" y="317500"/>
            <a:ext cx="2553431" cy="879122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BC73C925-6F67-41AD-8B48-77A6CAB23C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3344" y="4889223"/>
            <a:ext cx="9057632" cy="233081"/>
          </a:xfrm>
        </p:spPr>
        <p:txBody>
          <a:bodyPr/>
          <a:lstStyle>
            <a:lvl1pPr marL="179388" indent="-179388"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Organisationseinheit oder Leistungsbereich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80569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03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piteltrennseite (Gra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143027F-7246-4F86-A6AD-7473302EFCE0}"/>
              </a:ext>
            </a:extLst>
          </p:cNvPr>
          <p:cNvSpPr/>
          <p:nvPr/>
        </p:nvSpPr>
        <p:spPr>
          <a:xfrm>
            <a:off x="0" y="0"/>
            <a:ext cx="12207875" cy="4449763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rgbClr val="4B647D"/>
              </a:solidFill>
            </a:endParaRP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0850" y="2483773"/>
            <a:ext cx="9057632" cy="736710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0" y="1877496"/>
            <a:ext cx="11306174" cy="5146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sp>
        <p:nvSpPr>
          <p:cNvPr id="10" name="Abgerundetes Rechteck 6">
            <a:extLst>
              <a:ext uri="{FF2B5EF4-FFF2-40B4-BE49-F238E27FC236}">
                <a16:creationId xmlns:a16="http://schemas.microsoft.com/office/drawing/2014/main" id="{6155990B-78C7-4DA0-B1E7-76D1A83E0123}"/>
              </a:ext>
            </a:extLst>
          </p:cNvPr>
          <p:cNvSpPr/>
          <p:nvPr/>
        </p:nvSpPr>
        <p:spPr>
          <a:xfrm>
            <a:off x="0" y="4449763"/>
            <a:ext cx="12207238" cy="122237"/>
          </a:xfrm>
          <a:prstGeom prst="rect">
            <a:avLst/>
          </a:prstGeom>
          <a:solidFill>
            <a:srgbClr val="FAC3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5E32F2A-681B-4A65-A2CF-F3289104E9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4B647D"/>
                </a:solidFill>
              </a:defRPr>
            </a:lvl1pPr>
          </a:lstStyle>
          <a:p>
            <a:pPr>
              <a:defRPr/>
            </a:pPr>
            <a:fld id="{B7BACB64-ACD3-4495-9A64-936FBCA468A7}" type="slidenum">
              <a:rPr lang="de-CH" smtClean="0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5" name="Textfeld 15">
            <a:extLst>
              <a:ext uri="{FF2B5EF4-FFF2-40B4-BE49-F238E27FC236}">
                <a16:creationId xmlns:a16="http://schemas.microsoft.com/office/drawing/2014/main" id="{3455541A-D1CF-4483-A637-480F287F74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Berner Fachhochschule | Haute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école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spécialisée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bernoise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| Bern University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of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Applied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Sciences</a:t>
            </a:r>
            <a:endParaRPr lang="de-DE" sz="1400" dirty="0">
              <a:solidFill>
                <a:schemeClr val="tx2"/>
              </a:solidFill>
              <a:latin typeface="Lucida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3918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03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ld mit Text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034EF83C-B1FD-49FF-B648-E50C717A417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207875" cy="6858000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72000" tIns="0" rIns="72000" bIns="1800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Bild in den Platzhalter ziehen und bei Bedarf in den Hintergrund stellen.</a:t>
            </a:r>
            <a:endParaRPr lang="de-CH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900AA4B-37D2-4481-BCF3-2E414DEA212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60796" y="3182956"/>
            <a:ext cx="9386888" cy="2743200"/>
          </a:xfrm>
          <a:blipFill>
            <a:blip r:embed="rId2"/>
            <a:stretch>
              <a:fillRect/>
            </a:stretch>
          </a:blipFill>
        </p:spPr>
        <p:txBody>
          <a:bodyPr lIns="144000" tIns="216000" rIns="144000" bIns="14400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53682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0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A155BAD-5C25-40A7-8727-1B1E570D77EF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D617E98-5641-4B2D-A638-1322515D6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0" y="1376362"/>
            <a:ext cx="11312525" cy="495637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2C449D1-1247-49B8-8578-3105EE322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4C75B05-03A1-469D-8437-A6AA010E720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50850" y="2168525"/>
            <a:ext cx="11306175" cy="39973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Berner Fachhochschule | Haute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école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spécialisée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bernoise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| Bern University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of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Applied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Sciences</a:t>
            </a:r>
            <a:endParaRPr lang="de-DE" sz="1400" dirty="0">
              <a:solidFill>
                <a:schemeClr val="tx2"/>
              </a:solidFill>
              <a:latin typeface="Lucida Sans" pitchFamily="34" charset="0"/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3001962" cy="30797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400" smtClean="0">
                <a:solidFill>
                  <a:schemeClr val="tx2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 smtClean="0"/>
              <a:pPr>
                <a:defRPr/>
              </a:pPr>
              <a:t>‹Nr.›</a:t>
            </a:fld>
            <a:endParaRPr lang="de-CH" dirty="0"/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D9E8CA3-FB48-4D66-A23F-18A4D3D38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1" y="390574"/>
            <a:ext cx="11306174" cy="51463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1C8B1AA-41BC-42FB-B837-09FDD1BA9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0850" y="1376362"/>
            <a:ext cx="11306175" cy="47894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65" r:id="rId2"/>
    <p:sldLayoutId id="2147483867" r:id="rId3"/>
    <p:sldLayoutId id="2147483869" r:id="rId4"/>
    <p:sldLayoutId id="2147483870" r:id="rId5"/>
    <p:sldLayoutId id="2147483868" r:id="rId6"/>
    <p:sldLayoutId id="2147483871" r:id="rId7"/>
    <p:sldLayoutId id="2147483844" r:id="rId8"/>
    <p:sldLayoutId id="2147483845" r:id="rId9"/>
    <p:sldLayoutId id="2147483846" r:id="rId10"/>
    <p:sldLayoutId id="2147483847" r:id="rId11"/>
    <p:sldLayoutId id="2147483848" r:id="rId12"/>
    <p:sldLayoutId id="2147483864" r:id="rId13"/>
    <p:sldLayoutId id="2147483862" r:id="rId14"/>
    <p:sldLayoutId id="2147483863" r:id="rId15"/>
    <p:sldLayoutId id="2147483861" r:id="rId16"/>
    <p:sldLayoutId id="2147483860" r:id="rId17"/>
    <p:sldLayoutId id="2147483859" r:id="rId18"/>
    <p:sldLayoutId id="2147483850" r:id="rId19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266700" marR="0" indent="-266700" algn="l" defTabSz="4572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6"/>
        </a:buClr>
        <a:buSzPct val="75000"/>
        <a:buFont typeface="Wingdings 3" panose="05040102010807070707" pitchFamily="18" charset="2"/>
        <a:buChar char=""/>
        <a:tabLst/>
        <a:defRPr sz="2200" kern="1200" baseline="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538163" marR="0" indent="-271463" algn="l" defTabSz="4572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6"/>
        </a:buClr>
        <a:buSzPct val="75000"/>
        <a:buFont typeface="Wingdings 3" panose="05040102010807070707" pitchFamily="18" charset="2"/>
        <a:buChar char=""/>
        <a:tabLst/>
        <a:defRPr sz="2200" kern="1200" baseline="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808038" marR="0" indent="-269875" algn="l" defTabSz="4572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6"/>
        </a:buClr>
        <a:buSzPct val="75000"/>
        <a:buFont typeface="Wingdings 3" panose="05040102010807070707" pitchFamily="18" charset="2"/>
        <a:buChar char=""/>
        <a:tabLst/>
        <a:defRPr sz="2200" kern="1200" baseline="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074738" marR="0" indent="-266700" algn="l" defTabSz="4572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6"/>
        </a:buClr>
        <a:buSzPct val="75000"/>
        <a:buFont typeface="Wingdings 3" panose="05040102010807070707" pitchFamily="18" charset="2"/>
        <a:buChar char=""/>
        <a:tabLst/>
        <a:defRPr sz="2200" kern="1200" baseline="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1346200" marR="0" indent="-271463" algn="l" defTabSz="4572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6"/>
        </a:buClr>
        <a:buSzPct val="75000"/>
        <a:buFont typeface="Wingdings 3" panose="05040102010807070707" pitchFamily="18" charset="2"/>
        <a:buChar char=""/>
        <a:tabLst/>
        <a:defRPr sz="2200" kern="1200" baseline="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4">
          <p15:clr>
            <a:srgbClr val="F26B43"/>
          </p15:clr>
        </p15:guide>
        <p15:guide id="2" pos="284">
          <p15:clr>
            <a:srgbClr val="F26B43"/>
          </p15:clr>
        </p15:guide>
        <p15:guide id="3" orient="horz" pos="867">
          <p15:clr>
            <a:srgbClr val="F26B43"/>
          </p15:clr>
        </p15:guide>
        <p15:guide id="4" pos="7406">
          <p15:clr>
            <a:srgbClr val="F26B43"/>
          </p15:clr>
        </p15:guide>
        <p15:guide id="5" orient="horz" pos="1366">
          <p15:clr>
            <a:srgbClr val="F26B43"/>
          </p15:clr>
        </p15:guide>
        <p15:guide id="6" pos="384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mathematik.uni-marburg.de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0" descr="Ein Bild, das Person, drinnen, sitzend, Tisch enthält.&#10;&#10;Automatisch generierte Beschreibung">
            <a:extLst>
              <a:ext uri="{FF2B5EF4-FFF2-40B4-BE49-F238E27FC236}">
                <a16:creationId xmlns:a16="http://schemas.microsoft.com/office/drawing/2014/main" id="{1ED651CC-9070-421B-ADDF-BEB503A0ED0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t="3" b="3"/>
          <a:stretch>
            <a:fillRect/>
          </a:stretch>
        </p:blipFill>
        <p:spPr/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79B002A-E9BF-4D5C-B27B-D38ED9012C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CH" dirty="0"/>
              <a:t> 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32B109-F6E5-4170-90D8-6B17384D0DD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12" name="Untertitel 11">
            <a:extLst>
              <a:ext uri="{FF2B5EF4-FFF2-40B4-BE49-F238E27FC236}">
                <a16:creationId xmlns:a16="http://schemas.microsoft.com/office/drawing/2014/main" id="{79217BE7-EEA4-43EF-B650-8E75012087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Pascal Cornu</a:t>
            </a:r>
          </a:p>
          <a:p>
            <a:endParaRPr lang="de-CH" dirty="0"/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ABC9E7E9-CB36-40BD-A2AE-DD3D15A03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Rendering </a:t>
            </a:r>
            <a:r>
              <a:rPr lang="de-DE" dirty="0" err="1"/>
              <a:t>Denoising</a:t>
            </a:r>
            <a:endParaRPr lang="de-CH" dirty="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15F83C4A-8055-4EC7-B4AB-414FC13A15A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CH" dirty="0"/>
              <a:t>Bachelorthesis</a:t>
            </a:r>
          </a:p>
        </p:txBody>
      </p:sp>
    </p:spTree>
    <p:extLst>
      <p:ext uri="{BB962C8B-B14F-4D97-AF65-F5344CB8AC3E}">
        <p14:creationId xmlns:p14="http://schemas.microsoft.com/office/powerpoint/2010/main" val="1814112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31843-F453-045F-3473-54137A9EF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86426E94-7ACB-BEBE-5D80-567C93BBA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Ergebnisse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9D2D0A4-9613-3A11-AE77-CEDAE5C95D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0A35F2-7595-4779-9180-596D2E72BBB9}" type="slidenum">
              <a:rPr lang="de-CH" smtClean="0"/>
              <a:pPr>
                <a:defRPr/>
              </a:pPr>
              <a:t>10</a:t>
            </a:fld>
            <a:endParaRPr lang="de-CH" dirty="0"/>
          </a:p>
        </p:txBody>
      </p:sp>
      <p:pic>
        <p:nvPicPr>
          <p:cNvPr id="4" name="Grafik 3" descr="Ein Bild, das Kunst, Shōji enthält.&#10;&#10;KI-generierte Inhalte können fehlerhaft sein.">
            <a:extLst>
              <a:ext uri="{FF2B5EF4-FFF2-40B4-BE49-F238E27FC236}">
                <a16:creationId xmlns:a16="http://schemas.microsoft.com/office/drawing/2014/main" id="{AD0682CE-8883-07AD-B2B3-387C1D20B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781" y="897288"/>
            <a:ext cx="10125777" cy="50634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A988B424-EF95-2468-9D6B-BC329C55AD40}"/>
              </a:ext>
            </a:extLst>
          </p:cNvPr>
          <p:cNvSpPr txBox="1"/>
          <p:nvPr/>
        </p:nvSpPr>
        <p:spPr>
          <a:xfrm>
            <a:off x="1089060" y="4845653"/>
            <a:ext cx="19736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CH" sz="2200" dirty="0">
                <a:solidFill>
                  <a:srgbClr val="C00000"/>
                </a:solidFill>
                <a:latin typeface="+mn-lt"/>
              </a:rPr>
              <a:t>L1: 0.0583</a:t>
            </a:r>
          </a:p>
          <a:p>
            <a:pPr algn="l"/>
            <a:r>
              <a:rPr lang="de-CH" sz="2200" dirty="0">
                <a:solidFill>
                  <a:srgbClr val="C00000"/>
                </a:solidFill>
                <a:latin typeface="+mn-lt"/>
              </a:rPr>
              <a:t>SSIM: 0.3653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8A5E275-1448-294C-8EBF-53B562E916D0}"/>
              </a:ext>
            </a:extLst>
          </p:cNvPr>
          <p:cNvSpPr txBox="1"/>
          <p:nvPr/>
        </p:nvSpPr>
        <p:spPr>
          <a:xfrm>
            <a:off x="4460259" y="4846420"/>
            <a:ext cx="19736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CH" sz="2200" dirty="0">
                <a:solidFill>
                  <a:srgbClr val="C00000"/>
                </a:solidFill>
                <a:latin typeface="+mn-lt"/>
              </a:rPr>
              <a:t>L1: 0.0171</a:t>
            </a:r>
          </a:p>
          <a:p>
            <a:pPr algn="l"/>
            <a:r>
              <a:rPr lang="de-CH" sz="2200" dirty="0">
                <a:solidFill>
                  <a:srgbClr val="C00000"/>
                </a:solidFill>
                <a:latin typeface="+mn-lt"/>
              </a:rPr>
              <a:t>SSIM: 0.8648</a:t>
            </a:r>
          </a:p>
        </p:txBody>
      </p:sp>
    </p:spTree>
    <p:extLst>
      <p:ext uri="{BB962C8B-B14F-4D97-AF65-F5344CB8AC3E}">
        <p14:creationId xmlns:p14="http://schemas.microsoft.com/office/powerpoint/2010/main" val="1071135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CD0BC5-0B44-FEA0-3A2D-275DA8CD3F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233D4AE-86F8-E117-A275-A4C2A5C7DFD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748713" y="6300788"/>
            <a:ext cx="3001962" cy="30797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F0A35F2-7595-4779-9180-596D2E72BBB9}" type="slidenum">
              <a:rPr lang="de-CH" smtClean="0"/>
              <a:pPr>
                <a:spcAft>
                  <a:spcPts val="600"/>
                </a:spcAft>
                <a:defRPr/>
              </a:pPr>
              <a:t>11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C6E50D3-6B23-BFAA-B8FC-A4442364E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1" y="390574"/>
            <a:ext cx="11306174" cy="514636"/>
          </a:xfrm>
        </p:spPr>
        <p:txBody>
          <a:bodyPr anchor="t">
            <a:normAutofit/>
          </a:bodyPr>
          <a:lstStyle/>
          <a:p>
            <a:r>
              <a:rPr lang="de-CH" dirty="0"/>
              <a:t>Resultate - Testdatensatz</a:t>
            </a:r>
          </a:p>
        </p:txBody>
      </p:sp>
      <p:sp>
        <p:nvSpPr>
          <p:cNvPr id="8" name="Inhaltsplatzhalter 5">
            <a:extLst>
              <a:ext uri="{FF2B5EF4-FFF2-40B4-BE49-F238E27FC236}">
                <a16:creationId xmlns:a16="http://schemas.microsoft.com/office/drawing/2014/main" id="{526EBE67-34E5-5A89-3C4A-137B3F910559}"/>
              </a:ext>
            </a:extLst>
          </p:cNvPr>
          <p:cNvSpPr txBox="1">
            <a:spLocks/>
          </p:cNvSpPr>
          <p:nvPr/>
        </p:nvSpPr>
        <p:spPr>
          <a:xfrm>
            <a:off x="450850" y="1376362"/>
            <a:ext cx="11306175" cy="4789487"/>
          </a:xfrm>
          <a:prstGeom prst="rect">
            <a:avLst/>
          </a:prstGeom>
        </p:spPr>
        <p:txBody>
          <a:bodyPr/>
          <a:lstStyle>
            <a:lvl1pPr marL="266700" marR="0" indent="-2667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0"/>
              </a:defRPr>
            </a:lvl1pPr>
            <a:lvl2pPr marL="538163" marR="0" indent="-271463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2pPr>
            <a:lvl3pPr marL="808038" marR="0" indent="-269875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3pPr>
            <a:lvl4pPr marL="1074738" marR="0" indent="-2667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4pPr>
            <a:lvl5pPr marL="1346200" marR="0" indent="-271463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/>
              <a:t>Der L1 Loss wurde um </a:t>
            </a:r>
            <a:r>
              <a:rPr lang="de-CH" b="1" dirty="0"/>
              <a:t>70 % verringert</a:t>
            </a:r>
            <a:r>
              <a:rPr lang="de-CH" dirty="0"/>
              <a:t>, von 0.065 auf 0.019</a:t>
            </a:r>
          </a:p>
          <a:p>
            <a:r>
              <a:rPr lang="de-CH" dirty="0"/>
              <a:t>SSIM wurde um </a:t>
            </a:r>
            <a:r>
              <a:rPr lang="de-CH" b="1" dirty="0"/>
              <a:t>122 % erhöht</a:t>
            </a:r>
            <a:r>
              <a:rPr lang="de-CH" dirty="0"/>
              <a:t>, von 0.405 auf 0.901</a:t>
            </a:r>
          </a:p>
        </p:txBody>
      </p:sp>
    </p:spTree>
    <p:extLst>
      <p:ext uri="{BB962C8B-B14F-4D97-AF65-F5344CB8AC3E}">
        <p14:creationId xmlns:p14="http://schemas.microsoft.com/office/powerpoint/2010/main" val="2143381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AB92F3-776C-5B00-F81F-E6D80279B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09B49B-95A6-1BD5-500A-E3424343EC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748713" y="6300788"/>
            <a:ext cx="3001962" cy="30797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F0A35F2-7595-4779-9180-596D2E72BBB9}" type="slidenum">
              <a:rPr lang="de-CH" smtClean="0"/>
              <a:pPr>
                <a:spcAft>
                  <a:spcPts val="600"/>
                </a:spcAft>
                <a:defRPr/>
              </a:pPr>
              <a:t>12</a:t>
            </a:fld>
            <a:endParaRPr lang="de-CH"/>
          </a:p>
        </p:txBody>
      </p:sp>
      <p:pic>
        <p:nvPicPr>
          <p:cNvPr id="2" name="Grafik 1" descr="Ein Bild, das Text, Screenshot, Diagramm, Schrift enthält.&#10;&#10;KI-generierte Inhalte können fehlerhaft sein.">
            <a:extLst>
              <a:ext uri="{FF2B5EF4-FFF2-40B4-BE49-F238E27FC236}">
                <a16:creationId xmlns:a16="http://schemas.microsoft.com/office/drawing/2014/main" id="{69BC9A2D-5872-9467-DB50-C3A861655A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" b="2147"/>
          <a:stretch>
            <a:fillRect/>
          </a:stretch>
        </p:blipFill>
        <p:spPr bwMode="auto">
          <a:xfrm>
            <a:off x="677069" y="629920"/>
            <a:ext cx="10981531" cy="52638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25783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29ED38-AC4D-B404-9CA7-78DE39390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9E31129-E8F7-8074-1849-976E462DECA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748713" y="6300788"/>
            <a:ext cx="3001962" cy="30797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F0A35F2-7595-4779-9180-596D2E72BBB9}" type="slidenum">
              <a:rPr lang="de-CH" smtClean="0"/>
              <a:pPr>
                <a:spcAft>
                  <a:spcPts val="600"/>
                </a:spcAft>
                <a:defRPr/>
              </a:pPr>
              <a:t>13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C519FE7-91A0-E588-D830-3AA30CF60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1" y="390574"/>
            <a:ext cx="11306174" cy="514636"/>
          </a:xfrm>
        </p:spPr>
        <p:txBody>
          <a:bodyPr anchor="t">
            <a:normAutofit/>
          </a:bodyPr>
          <a:lstStyle/>
          <a:p>
            <a:r>
              <a:rPr lang="de-CH" dirty="0"/>
              <a:t>Grafische Anwendung</a:t>
            </a:r>
          </a:p>
        </p:txBody>
      </p:sp>
      <p:sp>
        <p:nvSpPr>
          <p:cNvPr id="8" name="Inhaltsplatzhalter 5">
            <a:extLst>
              <a:ext uri="{FF2B5EF4-FFF2-40B4-BE49-F238E27FC236}">
                <a16:creationId xmlns:a16="http://schemas.microsoft.com/office/drawing/2014/main" id="{CCAA7A4C-D0BF-91E9-F96B-DB70E011435E}"/>
              </a:ext>
            </a:extLst>
          </p:cNvPr>
          <p:cNvSpPr txBox="1">
            <a:spLocks/>
          </p:cNvSpPr>
          <p:nvPr/>
        </p:nvSpPr>
        <p:spPr>
          <a:xfrm>
            <a:off x="450850" y="1376362"/>
            <a:ext cx="11306175" cy="4789487"/>
          </a:xfrm>
          <a:prstGeom prst="rect">
            <a:avLst/>
          </a:prstGeom>
        </p:spPr>
        <p:txBody>
          <a:bodyPr/>
          <a:lstStyle>
            <a:lvl1pPr marL="266700" marR="0" indent="-2667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0"/>
              </a:defRPr>
            </a:lvl1pPr>
            <a:lvl2pPr marL="538163" marR="0" indent="-271463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2pPr>
            <a:lvl3pPr marL="808038" marR="0" indent="-269875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3pPr>
            <a:lvl4pPr marL="1074738" marR="0" indent="-2667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4pPr>
            <a:lvl5pPr marL="1346200" marR="0" indent="-271463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 err="1"/>
              <a:t>Denoising</a:t>
            </a:r>
            <a:r>
              <a:rPr lang="de-CH" dirty="0"/>
              <a:t> von beliebig grossen Bildern</a:t>
            </a:r>
          </a:p>
          <a:p>
            <a:r>
              <a:rPr lang="de-CH" dirty="0"/>
              <a:t>Vorher-Nachher Vergleich</a:t>
            </a:r>
          </a:p>
        </p:txBody>
      </p:sp>
      <p:pic>
        <p:nvPicPr>
          <p:cNvPr id="2" name="Grafik 1" descr="Ein Bild, das Screenshot, Text, Kamin, Kunst enthält.&#10;&#10;KI-generierte Inhalte können fehlerhaft sein.">
            <a:extLst>
              <a:ext uri="{FF2B5EF4-FFF2-40B4-BE49-F238E27FC236}">
                <a16:creationId xmlns:a16="http://schemas.microsoft.com/office/drawing/2014/main" id="{CA7D10D6-1BEB-CF5C-8A9D-6BD8EFA31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100" y="923260"/>
            <a:ext cx="4977391" cy="5129336"/>
          </a:xfrm>
          <a:prstGeom prst="rect">
            <a:avLst/>
          </a:prstGeom>
        </p:spPr>
      </p:pic>
      <p:pic>
        <p:nvPicPr>
          <p:cNvPr id="3" name="Grafik 2" descr="Ein Bild, das Screenshot, Kamin, Im Haus enthält.&#10;&#10;KI-generierte Inhalte können fehlerhaft sein.">
            <a:extLst>
              <a:ext uri="{FF2B5EF4-FFF2-40B4-BE49-F238E27FC236}">
                <a16:creationId xmlns:a16="http://schemas.microsoft.com/office/drawing/2014/main" id="{6635238F-E689-6540-7C62-128364B0F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100" y="923261"/>
            <a:ext cx="4977391" cy="512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36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3B663-25A5-CD09-4255-A2D044E49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3726753-9BD7-671B-0B56-1229348283F2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748713" y="6300788"/>
            <a:ext cx="3001962" cy="30797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F0A35F2-7595-4779-9180-596D2E72BBB9}" type="slidenum">
              <a:rPr lang="de-CH" smtClean="0"/>
              <a:pPr>
                <a:spcAft>
                  <a:spcPts val="600"/>
                </a:spcAft>
                <a:defRPr/>
              </a:pPr>
              <a:t>14</a:t>
            </a:fld>
            <a:endParaRPr lang="de-CH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C3E45E42-2B03-C036-9D3D-7FF3B587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1" y="390574"/>
            <a:ext cx="11306174" cy="514636"/>
          </a:xfrm>
        </p:spPr>
        <p:txBody>
          <a:bodyPr anchor="t">
            <a:normAutofit/>
          </a:bodyPr>
          <a:lstStyle/>
          <a:p>
            <a:r>
              <a:rPr lang="de-CH" dirty="0"/>
              <a:t>Fazit &amp; Ausblick</a:t>
            </a:r>
          </a:p>
        </p:txBody>
      </p:sp>
      <p:sp>
        <p:nvSpPr>
          <p:cNvPr id="8" name="Inhaltsplatzhalter 5">
            <a:extLst>
              <a:ext uri="{FF2B5EF4-FFF2-40B4-BE49-F238E27FC236}">
                <a16:creationId xmlns:a16="http://schemas.microsoft.com/office/drawing/2014/main" id="{8570BE98-2213-648C-AAD7-E78FEC65AD3D}"/>
              </a:ext>
            </a:extLst>
          </p:cNvPr>
          <p:cNvSpPr txBox="1">
            <a:spLocks/>
          </p:cNvSpPr>
          <p:nvPr/>
        </p:nvSpPr>
        <p:spPr>
          <a:xfrm>
            <a:off x="450850" y="1376362"/>
            <a:ext cx="11306175" cy="4789487"/>
          </a:xfrm>
          <a:prstGeom prst="rect">
            <a:avLst/>
          </a:prstGeom>
        </p:spPr>
        <p:txBody>
          <a:bodyPr/>
          <a:lstStyle>
            <a:lvl1pPr marL="266700" marR="0" indent="-2667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ＭＳ Ｐゴシック" charset="0"/>
              </a:defRPr>
            </a:lvl1pPr>
            <a:lvl2pPr marL="538163" marR="0" indent="-271463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2pPr>
            <a:lvl3pPr marL="808038" marR="0" indent="-269875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3pPr>
            <a:lvl4pPr marL="1074738" marR="0" indent="-26670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4pPr>
            <a:lvl5pPr marL="1346200" marR="0" indent="-271463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6"/>
              </a:buClr>
              <a:buSzPct val="75000"/>
              <a:buFont typeface="Wingdings 3" panose="05040102010807070707" pitchFamily="18" charset="2"/>
              <a:buChar char=""/>
              <a:tabLst/>
              <a:defRPr sz="2200" kern="1200" baseline="0">
                <a:solidFill>
                  <a:schemeClr val="tx1"/>
                </a:solidFill>
                <a:latin typeface="+mn-lt"/>
                <a:ea typeface="MS PGothic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U-Net Autoencoder effektiv für </a:t>
            </a:r>
            <a:r>
              <a:rPr lang="de-DE" dirty="0" err="1"/>
              <a:t>Denoising</a:t>
            </a:r>
            <a:endParaRPr lang="de-DE" dirty="0"/>
          </a:p>
          <a:p>
            <a:r>
              <a:rPr lang="de-DE" dirty="0"/>
              <a:t>Erweiterbar mit Albedo, Tiefe, Normalen</a:t>
            </a:r>
          </a:p>
          <a:p>
            <a:r>
              <a:rPr lang="de-DE" dirty="0"/>
              <a:t>Potenzial für Echtzeit &amp; Videos mit temporaler Erweiterung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48370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4A689-CA63-E9F2-D497-5497099E2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485078D-B2E9-1EF5-DE21-10A9B1D640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0A35F2-7595-4779-9180-596D2E72BBB9}" type="slidenum">
              <a:rPr lang="de-CH" smtClean="0"/>
              <a:pPr>
                <a:defRPr/>
              </a:pPr>
              <a:t>2</a:t>
            </a:fld>
            <a:endParaRPr lang="de-CH" dirty="0"/>
          </a:p>
        </p:txBody>
      </p:sp>
      <p:pic>
        <p:nvPicPr>
          <p:cNvPr id="9" name="vlc-record-2025-06-11-14h23m29s-2025-06-11 14-10-52.mp4-">
            <a:hlinkClick r:id="" action="ppaction://media"/>
            <a:extLst>
              <a:ext uri="{FF2B5EF4-FFF2-40B4-BE49-F238E27FC236}">
                <a16:creationId xmlns:a16="http://schemas.microsoft.com/office/drawing/2014/main" id="{271A9024-CC5B-965D-3671-A95639C324E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5251" y="-295276"/>
            <a:ext cx="13687425" cy="769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74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8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039943-7EFA-D275-DF1E-E90213482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1A76AE29-5028-6721-8000-54DC49987DE2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25537" y="1436879"/>
            <a:ext cx="3556800" cy="720583"/>
          </a:xfrm>
        </p:spPr>
        <p:txBody>
          <a:bodyPr/>
          <a:lstStyle/>
          <a:p>
            <a:r>
              <a:rPr lang="en-US" dirty="0" err="1"/>
              <a:t>Verrauscht</a:t>
            </a:r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DF615C2-CB1B-A302-980F-6723419E177F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8198849" y="1436879"/>
            <a:ext cx="3556800" cy="720583"/>
          </a:xfrm>
        </p:spPr>
        <p:txBody>
          <a:bodyPr/>
          <a:lstStyle/>
          <a:p>
            <a:r>
              <a:rPr lang="en-US" dirty="0" err="1"/>
              <a:t>Entrauscht</a:t>
            </a:r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C3D7409-415A-FDCA-397D-C9350FCAD1F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8748713" y="6300788"/>
            <a:ext cx="3001962" cy="30797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F0A35F2-7595-4779-9180-596D2E72BBB9}" type="slidenum">
              <a:rPr lang="de-CH" smtClean="0"/>
              <a:pPr>
                <a:spcAft>
                  <a:spcPts val="600"/>
                </a:spcAft>
                <a:defRPr/>
              </a:pPr>
              <a:t>3</a:t>
            </a:fld>
            <a:endParaRPr lang="de-CH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AB556AE-A3A6-8014-70A6-3E4DA9BEA6E3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54025" y="1430337"/>
            <a:ext cx="3556000" cy="3997325"/>
          </a:xfrm>
        </p:spPr>
        <p:txBody>
          <a:bodyPr>
            <a:normAutofit/>
          </a:bodyPr>
          <a:lstStyle/>
          <a:p>
            <a:r>
              <a:rPr lang="de-CH" dirty="0"/>
              <a:t>Path Tracing ist physikalisch korrekt, erzeugt aber Rauschen.</a:t>
            </a:r>
          </a:p>
          <a:p>
            <a:r>
              <a:rPr lang="de-CH" dirty="0"/>
              <a:t>Ziel: Schnelles Rendering mit hoher Qualität</a:t>
            </a:r>
          </a:p>
        </p:txBody>
      </p:sp>
      <p:pic>
        <p:nvPicPr>
          <p:cNvPr id="10" name="Grafik 9" descr="Ein Bild, das Buch, Bücherregal, Bibliothek, Regale enthält.&#10;&#10;KI-generierte Inhalte können fehlerhaft sein.">
            <a:extLst>
              <a:ext uri="{FF2B5EF4-FFF2-40B4-BE49-F238E27FC236}">
                <a16:creationId xmlns:a16="http://schemas.microsoft.com/office/drawing/2014/main" id="{3A81E275-17B0-BBA0-3D72-451D92FED2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2192" r="8806" b="-3"/>
          <a:stretch>
            <a:fillRect/>
          </a:stretch>
        </p:blipFill>
        <p:spPr>
          <a:xfrm>
            <a:off x="4108076" y="1923734"/>
            <a:ext cx="3775450" cy="4242117"/>
          </a:xfrm>
          <a:prstGeom prst="rect">
            <a:avLst/>
          </a:prstGeom>
          <a:noFill/>
        </p:spPr>
      </p:pic>
      <p:pic>
        <p:nvPicPr>
          <p:cNvPr id="12" name="Grafik 11" descr="Ein Bild, das Buch, Bücherregal, Bibliothek, Regale enthält.&#10;&#10;KI-generierte Inhalte können fehlerhaft sein.">
            <a:extLst>
              <a:ext uri="{FF2B5EF4-FFF2-40B4-BE49-F238E27FC236}">
                <a16:creationId xmlns:a16="http://schemas.microsoft.com/office/drawing/2014/main" id="{96BFE15C-F2AB-6716-B659-F6316FF4D0D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712" r="5286" b="-3"/>
          <a:stretch>
            <a:fillRect/>
          </a:stretch>
        </p:blipFill>
        <p:spPr>
          <a:xfrm>
            <a:off x="7981576" y="1923733"/>
            <a:ext cx="3775450" cy="4242118"/>
          </a:xfrm>
          <a:prstGeom prst="rect">
            <a:avLst/>
          </a:prstGeom>
          <a:noFill/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AB089D0D-2001-97FB-ABA1-11898943F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1" y="390574"/>
            <a:ext cx="11306174" cy="514636"/>
          </a:xfrm>
        </p:spPr>
        <p:txBody>
          <a:bodyPr anchor="t">
            <a:normAutofit/>
          </a:bodyPr>
          <a:lstStyle/>
          <a:p>
            <a:r>
              <a:rPr lang="de-CH" dirty="0"/>
              <a:t>Warum </a:t>
            </a:r>
            <a:r>
              <a:rPr lang="de-CH" dirty="0" err="1"/>
              <a:t>Denoising</a:t>
            </a:r>
            <a:r>
              <a:rPr lang="de-CH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0449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8E59EA-D584-9C13-700A-599DCBDB3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C6DEAD2-93E8-A37F-2C6A-9F2A833247CF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de-CH" dirty="0"/>
              <a:t>Path Tracing Rauschen mit wenigen Samples </a:t>
            </a:r>
          </a:p>
          <a:p>
            <a:r>
              <a:rPr lang="de-CH" dirty="0"/>
              <a:t>Klassische Filter reichen nicht aus</a:t>
            </a:r>
          </a:p>
          <a:p>
            <a:r>
              <a:rPr lang="de-CH" dirty="0"/>
              <a:t>Lernbasierte Methoden lernen Bildinhalte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062F3E5-24C7-F33B-C204-60F4D5428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Hintergrund – Path Tracing &amp; </a:t>
            </a:r>
            <a:r>
              <a:rPr lang="de-CH" dirty="0" err="1"/>
              <a:t>Denoising</a:t>
            </a:r>
            <a:endParaRPr lang="de-CH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400232F-BB7D-791B-631D-9B51AB31A2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0A35F2-7595-4779-9180-596D2E72BBB9}" type="slidenum">
              <a:rPr lang="de-CH" smtClean="0"/>
              <a:pPr>
                <a:defRPr/>
              </a:pPr>
              <a:t>4</a:t>
            </a:fld>
            <a:endParaRPr lang="de-CH" dirty="0"/>
          </a:p>
        </p:txBody>
      </p:sp>
      <p:pic>
        <p:nvPicPr>
          <p:cNvPr id="2" name="Grafik 1" descr="Vulkan Ray Tracing Pipeline - Bildsynthese - Teil 2 - Kapitel 1">
            <a:extLst>
              <a:ext uri="{FF2B5EF4-FFF2-40B4-BE49-F238E27FC236}">
                <a16:creationId xmlns:a16="http://schemas.microsoft.com/office/drawing/2014/main" id="{C82B326B-5283-4298-239E-05082792B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73" b="4293"/>
          <a:stretch>
            <a:fillRect/>
          </a:stretch>
        </p:blipFill>
        <p:spPr bwMode="auto">
          <a:xfrm>
            <a:off x="7169790" y="1598300"/>
            <a:ext cx="4271672" cy="388333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849E977-1DB1-C861-B382-D0D4CFDA6621}"/>
              </a:ext>
            </a:extLst>
          </p:cNvPr>
          <p:cNvSpPr txBox="1"/>
          <p:nvPr/>
        </p:nvSpPr>
        <p:spPr>
          <a:xfrm>
            <a:off x="7229860" y="5537292"/>
            <a:ext cx="415530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50" dirty="0">
                <a:latin typeface="+mn-lt"/>
              </a:rPr>
              <a:t>Quelle: </a:t>
            </a:r>
            <a:r>
              <a:rPr lang="de-CH" sz="1050" dirty="0">
                <a:latin typeface="+mn-lt"/>
                <a:hlinkClick r:id="rId4"/>
              </a:rPr>
              <a:t>https://www.mathematik.uni-marburg.de/</a:t>
            </a:r>
            <a:br>
              <a:rPr lang="de-CH" sz="1050" dirty="0">
                <a:latin typeface="+mn-lt"/>
              </a:rPr>
            </a:br>
            <a:r>
              <a:rPr lang="de-CH" sz="1050" dirty="0">
                <a:latin typeface="+mn-lt"/>
              </a:rPr>
              <a:t>~</a:t>
            </a:r>
            <a:r>
              <a:rPr lang="de-CH" sz="1050" dirty="0" err="1">
                <a:latin typeface="+mn-lt"/>
              </a:rPr>
              <a:t>thormae</a:t>
            </a:r>
            <a:r>
              <a:rPr lang="de-CH" sz="1050" dirty="0">
                <a:latin typeface="+mn-lt"/>
              </a:rPr>
              <a:t>/</a:t>
            </a:r>
            <a:r>
              <a:rPr lang="de-CH" sz="1050" dirty="0" err="1">
                <a:latin typeface="+mn-lt"/>
              </a:rPr>
              <a:t>lectures</a:t>
            </a:r>
            <a:r>
              <a:rPr lang="de-CH" sz="1050" dirty="0">
                <a:latin typeface="+mn-lt"/>
              </a:rPr>
              <a:t>/graphics2/graphics_2_1_ger_web.html#1</a:t>
            </a:r>
          </a:p>
        </p:txBody>
      </p:sp>
    </p:spTree>
    <p:extLst>
      <p:ext uri="{BB962C8B-B14F-4D97-AF65-F5344CB8AC3E}">
        <p14:creationId xmlns:p14="http://schemas.microsoft.com/office/powerpoint/2010/main" val="2704196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C6490-9043-AF3F-117A-273AA11F1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0ECEA1D-5D6D-5472-C16F-C946332DD55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de-CH" dirty="0"/>
              <a:t>Path Tracing Rauschen mit wenigen Samples </a:t>
            </a:r>
          </a:p>
          <a:p>
            <a:r>
              <a:rPr lang="de-CH" dirty="0"/>
              <a:t>Training auf eigenem Datensatz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8544D60-6C75-89E7-2B78-70F536218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Problemstellung &amp; Zielsetzung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C86297-7F0E-4D59-C61C-058AB7B70B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0A35F2-7595-4779-9180-596D2E72BBB9}" type="slidenum">
              <a:rPr lang="de-CH" smtClean="0"/>
              <a:pPr>
                <a:defRPr/>
              </a:pPr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69942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850450A4-95B9-4FDB-BD83-BC878B94EE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«</a:t>
            </a:r>
            <a:r>
              <a:rPr lang="de-DE" dirty="0"/>
              <a:t>Inwiefern kann ein neuronales Netz, insbesondere ein Autoencoder, zur effektiven Rauschunterdrückung in Path-Tracing-Renderings mit niedriger Abtastrate eingesetzt werden, um qualitativ hochwertige Bilder bei möglichst geringem Rechenaufwand zu rekonstruieren?</a:t>
            </a:r>
            <a:r>
              <a:rPr lang="de-CH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403251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91BB19-E904-5F54-1630-81552C936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4E0FBB1-A3A4-7492-305F-5F4DB14DECED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de-CH" dirty="0"/>
              <a:t>Datengenerierung mit Blender</a:t>
            </a:r>
          </a:p>
          <a:p>
            <a:r>
              <a:rPr lang="de-CH" dirty="0"/>
              <a:t>Viele Kameraperspektiven</a:t>
            </a:r>
          </a:p>
          <a:p>
            <a:r>
              <a:rPr lang="de-CH" dirty="0"/>
              <a:t>256x256 Pixel Patches</a:t>
            </a:r>
          </a:p>
          <a:p>
            <a:r>
              <a:rPr lang="de-CH" dirty="0"/>
              <a:t>8 Rauschstufen pro Patch</a:t>
            </a:r>
          </a:p>
          <a:p>
            <a:r>
              <a:rPr lang="de-CH" dirty="0"/>
              <a:t>Ungefähr 13000 Bildpaare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56D8527-72C9-E0DE-B3C2-66F256E81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Datensatz-Erstellung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277969-E898-E95A-687C-44CB3DBE7C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0A35F2-7595-4779-9180-596D2E72BBB9}" type="slidenum">
              <a:rPr lang="de-CH" smtClean="0"/>
              <a:pPr>
                <a:defRPr/>
              </a:pPr>
              <a:t>7</a:t>
            </a:fld>
            <a:endParaRPr lang="de-CH" dirty="0"/>
          </a:p>
        </p:txBody>
      </p:sp>
      <p:pic>
        <p:nvPicPr>
          <p:cNvPr id="3" name="Grafik 2" descr="Visualisierung der verschiedenen Rauschstufen eines Patches">
            <a:extLst>
              <a:ext uri="{FF2B5EF4-FFF2-40B4-BE49-F238E27FC236}">
                <a16:creationId xmlns:a16="http://schemas.microsoft.com/office/drawing/2014/main" id="{DF7A2D95-D450-6EEB-2F04-A8D4AD6093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3938" y="517805"/>
            <a:ext cx="5646737" cy="56467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5697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517803-4EFC-CA0D-7018-F701ECCC9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Autoencoders_architecture">
            <a:extLst>
              <a:ext uri="{FF2B5EF4-FFF2-40B4-BE49-F238E27FC236}">
                <a16:creationId xmlns:a16="http://schemas.microsoft.com/office/drawing/2014/main" id="{D7478EBF-F199-089C-724D-D46928B67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343" y="520017"/>
            <a:ext cx="5706877" cy="5217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36B186D-D6F7-957A-62EE-08ADC41C84FD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de-CH" dirty="0"/>
              <a:t>Encoder-Decoder Struktur</a:t>
            </a:r>
          </a:p>
          <a:p>
            <a:r>
              <a:rPr lang="de-CH" dirty="0"/>
              <a:t>Lernt, wie saubere Bilder aussehen</a:t>
            </a:r>
          </a:p>
          <a:p>
            <a:r>
              <a:rPr lang="de-CH" dirty="0"/>
              <a:t>Ziel: Rauschen entfernen, Details erhalten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7B6BB4FC-9B25-D1AF-C6D2-BDB2F7E38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Autoencoder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9CF3C10-02A8-A3A4-F900-18538B8D19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0A35F2-7595-4779-9180-596D2E72BBB9}" type="slidenum">
              <a:rPr lang="de-CH" smtClean="0"/>
              <a:pPr>
                <a:defRPr/>
              </a:pPr>
              <a:t>8</a:t>
            </a:fld>
            <a:endParaRPr lang="de-CH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DD52B60-29BD-CBCF-1BF4-3F23ED1F27FE}"/>
              </a:ext>
            </a:extLst>
          </p:cNvPr>
          <p:cNvSpPr txBox="1"/>
          <p:nvPr/>
        </p:nvSpPr>
        <p:spPr>
          <a:xfrm>
            <a:off x="6743700" y="5664805"/>
            <a:ext cx="436048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50" dirty="0">
                <a:latin typeface="+mn-lt"/>
              </a:rPr>
              <a:t>Quelle: https://www.geeksforgeeks.org/types-of-autoencoders/</a:t>
            </a:r>
          </a:p>
        </p:txBody>
      </p:sp>
    </p:spTree>
    <p:extLst>
      <p:ext uri="{BB962C8B-B14F-4D97-AF65-F5344CB8AC3E}">
        <p14:creationId xmlns:p14="http://schemas.microsoft.com/office/powerpoint/2010/main" val="4232933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22E1FA-AEA3-C164-8F70-8900B0C24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73F9C84-3D85-CC51-32A8-562956B005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748713" y="6300788"/>
            <a:ext cx="3001962" cy="30797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F0A35F2-7595-4779-9180-596D2E72BBB9}" type="slidenum">
              <a:rPr lang="de-CH" smtClean="0"/>
              <a:pPr>
                <a:spcAft>
                  <a:spcPts val="600"/>
                </a:spcAft>
                <a:defRPr/>
              </a:pPr>
              <a:t>9</a:t>
            </a:fld>
            <a:endParaRPr lang="de-CH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E990571-ADD2-9F17-33CA-C12EAB441AE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50850" y="1376362"/>
            <a:ext cx="5557837" cy="4789487"/>
          </a:xfrm>
        </p:spPr>
        <p:txBody>
          <a:bodyPr>
            <a:normAutofit/>
          </a:bodyPr>
          <a:lstStyle/>
          <a:p>
            <a:r>
              <a:rPr lang="de-CH" dirty="0"/>
              <a:t>Die Verlustfunktion kombiniert:</a:t>
            </a:r>
          </a:p>
          <a:p>
            <a:pPr lvl="1"/>
            <a:r>
              <a:rPr lang="de-CH" dirty="0"/>
              <a:t>Farbunterschiede (L1)</a:t>
            </a:r>
          </a:p>
          <a:p>
            <a:pPr lvl="1"/>
            <a:r>
              <a:rPr lang="de-CH" dirty="0"/>
              <a:t>Wahrgenommene Bildähnlichkeit (SSIM)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AEE7486-103B-E740-51BF-67C4ABAB3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1" y="390574"/>
            <a:ext cx="11306174" cy="514636"/>
          </a:xfrm>
        </p:spPr>
        <p:txBody>
          <a:bodyPr anchor="ctr">
            <a:normAutofit/>
          </a:bodyPr>
          <a:lstStyle/>
          <a:p>
            <a:r>
              <a:rPr lang="de-CH" dirty="0"/>
              <a:t>Verlustfunktion &amp; Training</a:t>
            </a:r>
          </a:p>
        </p:txBody>
      </p:sp>
      <p:pic>
        <p:nvPicPr>
          <p:cNvPr id="2" name="Grafik 1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8DD7ECBD-8453-AC38-75F4-99593EB8BB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" r="3" b="3"/>
          <a:stretch>
            <a:fillRect/>
          </a:stretch>
        </p:blipFill>
        <p:spPr bwMode="auto">
          <a:xfrm>
            <a:off x="5586947" y="905210"/>
            <a:ext cx="6104573" cy="52606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2067034"/>
      </p:ext>
    </p:extLst>
  </p:cSld>
  <p:clrMapOvr>
    <a:masterClrMapping/>
  </p:clrMapOvr>
</p:sld>
</file>

<file path=ppt/theme/theme1.xml><?xml version="1.0" encoding="utf-8"?>
<a:theme xmlns:a="http://schemas.openxmlformats.org/drawingml/2006/main" name="BFH_PPT_Vorlage_16-9">
  <a:themeElements>
    <a:clrScheme name="BFH richtig">
      <a:dk1>
        <a:srgbClr val="000000"/>
      </a:dk1>
      <a:lt1>
        <a:srgbClr val="FFFFFF"/>
      </a:lt1>
      <a:dk2>
        <a:srgbClr val="697D91"/>
      </a:dk2>
      <a:lt2>
        <a:srgbClr val="E0E4E8"/>
      </a:lt2>
      <a:accent1>
        <a:srgbClr val="556455"/>
      </a:accent1>
      <a:accent2>
        <a:srgbClr val="506E96"/>
      </a:accent2>
      <a:accent3>
        <a:srgbClr val="645078"/>
      </a:accent3>
      <a:accent4>
        <a:srgbClr val="786450"/>
      </a:accent4>
      <a:accent5>
        <a:srgbClr val="B41428"/>
      </a:accent5>
      <a:accent6>
        <a:srgbClr val="FAC300"/>
      </a:accent6>
      <a:hlink>
        <a:srgbClr val="000000"/>
      </a:hlink>
      <a:folHlink>
        <a:srgbClr val="000000"/>
      </a:folHlink>
    </a:clrScheme>
    <a:fontScheme name="BFH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  <a:effectLst/>
      </a:spPr>
      <a:bodyPr rtlCol="0" anchor="ctr"/>
      <a:lstStyle>
        <a:defPPr algn="ctr">
          <a:defRPr sz="2200"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22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FH_PPT_Vorlage_Refresh 2020.pptx" id="{5C351EED-08EE-5D43-A13C-0AD3240E0095}" vid="{8166BE34-FD93-894C-9811-BE4EB3221259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5899</QMPilot_DokID>
    <BfhIntranetDepartmentText xmlns="c80a905c-4fb7-4aee-a8c7-07e487572366">
      <Terms xmlns="http://schemas.microsoft.com/office/infopath/2007/PartnerControls"/>
    </BfhIntranetDepartmentText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7ecf310e7cc6d5c962682693d01a2e92">
  <xsd:schema xmlns:xsd="http://www.w3.org/2001/XMLSchema" xmlns:xs="http://www.w3.org/2001/XMLSchema" xmlns:p="http://schemas.microsoft.com/office/2006/metadata/properties" xmlns:ns2="c80a905c-4fb7-4aee-a8c7-07e487572366" xmlns:ns3="2551ef7e-3b29-44d1-a8ad-ef34c26bfc60" targetNamespace="http://schemas.microsoft.com/office/2006/metadata/properties" ma:root="true" ma:fieldsID="0e79f8f607b83a7c1abc0271120f0cce" ns2:_="" ns3:_="">
    <xsd:import namespace="c80a905c-4fb7-4aee-a8c7-07e487572366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0a905c-4fb7-4aee-a8c7-07e487572366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D2542CC-467A-4770-BDA7-ADCFF09F6DB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6985437-8812-4ABE-89CE-3E49C89E0BF6}">
  <ds:schemaRefs>
    <ds:schemaRef ds:uri="http://schemas.microsoft.com/office/infopath/2007/PartnerControls"/>
    <ds:schemaRef ds:uri="http://schemas.microsoft.com/office/2006/documentManagement/types"/>
    <ds:schemaRef ds:uri="2551ef7e-3b29-44d1-a8ad-ef34c26bfc60"/>
    <ds:schemaRef ds:uri="http://purl.org/dc/elements/1.1/"/>
    <ds:schemaRef ds:uri="http://purl.org/dc/terms/"/>
    <ds:schemaRef ds:uri="c80a905c-4fb7-4aee-a8c7-07e487572366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FF8CF9AB-1599-4978-B2FD-8FBB6C4DDF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0a905c-4fb7-4aee-a8c7-07e487572366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BFH_PPT_Vorlage_16-9</Template>
  <TotalTime>0</TotalTime>
  <Words>272</Words>
  <Application>Microsoft Office PowerPoint</Application>
  <PresentationFormat>Benutzerdefiniert</PresentationFormat>
  <Paragraphs>61</Paragraphs>
  <Slides>14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0" baseType="lpstr">
      <vt:lpstr>Arial</vt:lpstr>
      <vt:lpstr>Calibri</vt:lpstr>
      <vt:lpstr>Georgia</vt:lpstr>
      <vt:lpstr>Lucida Sans</vt:lpstr>
      <vt:lpstr>Wingdings 3</vt:lpstr>
      <vt:lpstr>BFH_PPT_Vorlage_16-9</vt:lpstr>
      <vt:lpstr>Rendering Denoising</vt:lpstr>
      <vt:lpstr>PowerPoint-Präsentation</vt:lpstr>
      <vt:lpstr>Warum Denoising?</vt:lpstr>
      <vt:lpstr>Hintergrund – Path Tracing &amp; Denoising</vt:lpstr>
      <vt:lpstr>Problemstellung &amp; Zielsetzung</vt:lpstr>
      <vt:lpstr>PowerPoint-Präsentation</vt:lpstr>
      <vt:lpstr>Datensatz-Erstellung</vt:lpstr>
      <vt:lpstr>Autoencoder</vt:lpstr>
      <vt:lpstr>Verlustfunktion &amp; Training</vt:lpstr>
      <vt:lpstr>Ergebnisse</vt:lpstr>
      <vt:lpstr>Resultate - Testdatensatz</vt:lpstr>
      <vt:lpstr>PowerPoint-Präsentation</vt:lpstr>
      <vt:lpstr>Grafische Anwendung</vt:lpstr>
      <vt:lpstr>Fazit &amp; Ausblick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Präsentation_Modul_BTI1101</dc:title>
  <dc:creator>Trachsel Markus;florian.borter@students.bfh.ch;pascal.cornu@students.bfh.ch</dc:creator>
  <dc:description> </dc:description>
  <cp:lastModifiedBy>Cornu Pascal Luc</cp:lastModifiedBy>
  <cp:revision>69</cp:revision>
  <cp:lastPrinted>2013-08-23T11:57:04Z</cp:lastPrinted>
  <dcterms:created xsi:type="dcterms:W3CDTF">2022-05-14T06:42:38Z</dcterms:created>
  <dcterms:modified xsi:type="dcterms:W3CDTF">2025-06-11T13:13:31Z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fhIntranetDocumentType">
    <vt:lpwstr>241;#Vorlage|de1a6d3c-ac6a-4b34-8edd-308eb81066db</vt:lpwstr>
  </property>
  <property fmtid="{D5CDD505-2E9C-101B-9397-08002B2CF9AE}" pid="3" name="ContentTypeId">
    <vt:lpwstr>0x0101009127C3B567804923A8661E062BBD8EF500AB8983C84EF542A7976DC8547A5CDC52001BD440F45714504284DA526949208683</vt:lpwstr>
  </property>
  <property fmtid="{D5CDD505-2E9C-101B-9397-08002B2CF9AE}" pid="4" name="TaxCatchAll">
    <vt:lpwstr>241;#Vorlage|de1a6d3c-ac6a-4b34-8edd-308eb81066db</vt:lpwstr>
  </property>
  <property fmtid="{D5CDD505-2E9C-101B-9397-08002B2CF9AE}" pid="5" name="MSIP_Label_2e1fccfb-80ca-4fe1-a574-1516544edb53_Enabled">
    <vt:lpwstr>true</vt:lpwstr>
  </property>
  <property fmtid="{D5CDD505-2E9C-101B-9397-08002B2CF9AE}" pid="6" name="MSIP_Label_2e1fccfb-80ca-4fe1-a574-1516544edb53_SetDate">
    <vt:lpwstr>2022-05-16T15:44:04Z</vt:lpwstr>
  </property>
  <property fmtid="{D5CDD505-2E9C-101B-9397-08002B2CF9AE}" pid="7" name="MSIP_Label_2e1fccfb-80ca-4fe1-a574-1516544edb53_Method">
    <vt:lpwstr>Standard</vt:lpwstr>
  </property>
  <property fmtid="{D5CDD505-2E9C-101B-9397-08002B2CF9AE}" pid="8" name="MSIP_Label_2e1fccfb-80ca-4fe1-a574-1516544edb53_Name">
    <vt:lpwstr>C2 Internal</vt:lpwstr>
  </property>
  <property fmtid="{D5CDD505-2E9C-101B-9397-08002B2CF9AE}" pid="9" name="MSIP_Label_2e1fccfb-80ca-4fe1-a574-1516544edb53_SiteId">
    <vt:lpwstr>364e5b87-c1c7-420d-9bee-c35d19b557a1</vt:lpwstr>
  </property>
  <property fmtid="{D5CDD505-2E9C-101B-9397-08002B2CF9AE}" pid="10" name="MSIP_Label_2e1fccfb-80ca-4fe1-a574-1516544edb53_ActionId">
    <vt:lpwstr>0746738d-c839-4984-8627-6d7d8034e49a</vt:lpwstr>
  </property>
  <property fmtid="{D5CDD505-2E9C-101B-9397-08002B2CF9AE}" pid="11" name="MSIP_Label_2e1fccfb-80ca-4fe1-a574-1516544edb53_ContentBits">
    <vt:lpwstr>0</vt:lpwstr>
  </property>
  <property fmtid="{D5CDD505-2E9C-101B-9397-08002B2CF9AE}" pid="12" name="Sensitivity">
    <vt:lpwstr>C2 General</vt:lpwstr>
  </property>
</Properties>
</file>